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8153400" cy="60959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Vinobabave</a:t>
            </a:r>
            <a:r>
              <a:rPr lang="en-US" dirty="0" smtClean="0"/>
              <a:t> &amp; </a:t>
            </a:r>
            <a:r>
              <a:rPr lang="en-US" dirty="0" err="1" smtClean="0"/>
              <a:t>Boodhan</a:t>
            </a:r>
            <a:r>
              <a:rPr lang="en-US" dirty="0" smtClean="0"/>
              <a:t> Movement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Vinobabave</a:t>
            </a:r>
            <a:r>
              <a:rPr lang="en-US" sz="2800" dirty="0" smtClean="0">
                <a:solidFill>
                  <a:schemeClr val="tx1"/>
                </a:solidFill>
              </a:rPr>
              <a:t> staunch follower of Gandhi/ Particularly believer of Rural/ Sustainable Village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Bhoodan Movement (Donation of </a:t>
            </a:r>
            <a:r>
              <a:rPr lang="en-US" sz="2800" b="1" dirty="0" smtClean="0">
                <a:solidFill>
                  <a:schemeClr val="tx1"/>
                </a:solidFill>
              </a:rPr>
              <a:t>Land)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/>
                </a:solidFill>
              </a:rPr>
              <a:t>Collect </a:t>
            </a:r>
            <a:r>
              <a:rPr lang="en-US" sz="2800" dirty="0" smtClean="0">
                <a:solidFill>
                  <a:schemeClr val="tx1"/>
                </a:solidFill>
              </a:rPr>
              <a:t>land as gift from </a:t>
            </a:r>
            <a:r>
              <a:rPr lang="en-US" sz="2800" dirty="0" err="1" smtClean="0">
                <a:solidFill>
                  <a:schemeClr val="tx1"/>
                </a:solidFill>
              </a:rPr>
              <a:t>zamindars</a:t>
            </a:r>
            <a:r>
              <a:rPr lang="en-US" sz="2800" dirty="0" smtClean="0">
                <a:solidFill>
                  <a:schemeClr val="tx1"/>
                </a:solidFill>
              </a:rPr>
              <a:t> and rich </a:t>
            </a:r>
            <a:r>
              <a:rPr lang="en-US" sz="2800" dirty="0" smtClean="0">
                <a:solidFill>
                  <a:schemeClr val="tx1"/>
                </a:solidFill>
              </a:rPr>
              <a:t>farmers.</a:t>
            </a:r>
          </a:p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1"/>
                </a:solidFill>
              </a:rPr>
              <a:t>Redistribute </a:t>
            </a:r>
            <a:r>
              <a:rPr lang="en-US" sz="2800" dirty="0" smtClean="0">
                <a:solidFill>
                  <a:schemeClr val="tx1"/>
                </a:solidFill>
              </a:rPr>
              <a:t>that gifted/donated land among the landless farmers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tx1"/>
                </a:solidFill>
              </a:rPr>
              <a:t>Bhoodan: </a:t>
            </a:r>
            <a:r>
              <a:rPr lang="en-US" sz="2800" b="1" dirty="0" smtClean="0">
                <a:solidFill>
                  <a:schemeClr val="tx1"/>
                </a:solidFill>
              </a:rPr>
              <a:t>Mechanism</a:t>
            </a:r>
          </a:p>
          <a:p>
            <a:pPr marL="514350" indent="-514350" algn="l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He </a:t>
            </a:r>
            <a:r>
              <a:rPr lang="en-US" sz="2400" dirty="0" smtClean="0">
                <a:solidFill>
                  <a:schemeClr val="tx1"/>
                </a:solidFill>
              </a:rPr>
              <a:t>and his followers were to do </a:t>
            </a:r>
            <a:r>
              <a:rPr lang="en-US" sz="2400" dirty="0" err="1" smtClean="0">
                <a:solidFill>
                  <a:schemeClr val="tx1"/>
                </a:solidFill>
              </a:rPr>
              <a:t>padayatra</a:t>
            </a:r>
            <a:r>
              <a:rPr lang="en-US" sz="2400" dirty="0" smtClean="0">
                <a:solidFill>
                  <a:schemeClr val="tx1"/>
                </a:solidFill>
              </a:rPr>
              <a:t> (walk on foot from village to village). Persuade the larger landowners to donate at least one-sixth of their </a:t>
            </a:r>
            <a:r>
              <a:rPr lang="en-US" sz="2400" dirty="0" smtClean="0">
                <a:solidFill>
                  <a:schemeClr val="tx1"/>
                </a:solidFill>
              </a:rPr>
              <a:t>lands</a:t>
            </a: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Target= 50 million acres. (~1/6 of total cultivable land in India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When a </a:t>
            </a:r>
            <a:r>
              <a:rPr lang="en-US" sz="2400" dirty="0" err="1" smtClean="0">
                <a:solidFill>
                  <a:schemeClr val="tx1"/>
                </a:solidFill>
              </a:rPr>
              <a:t>Zamindar</a:t>
            </a:r>
            <a:r>
              <a:rPr lang="en-US" sz="2400" dirty="0" smtClean="0">
                <a:solidFill>
                  <a:schemeClr val="tx1"/>
                </a:solidFill>
              </a:rPr>
              <a:t>/rich farmer gifts/donates a land, the Bhoodan worker would prepare a deed</a:t>
            </a:r>
          </a:p>
          <a:p>
            <a:pPr marL="514350" indent="-514350" algn="l">
              <a:buAutoNum type="arabicPeriod"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marL="514350" indent="-514350" algn="l"/>
            <a:endParaRPr lang="en-US" sz="2800" dirty="0" smtClean="0">
              <a:solidFill>
                <a:schemeClr val="tx1"/>
              </a:solidFill>
            </a:endParaRPr>
          </a:p>
          <a:p>
            <a:pPr algn="l"/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r>
              <a:rPr lang="en-US" sz="2400" dirty="0" smtClean="0"/>
              <a:t>First preference given to landless agricultural laborers, then to farmers with insufficient land.</a:t>
            </a:r>
          </a:p>
          <a:p>
            <a:r>
              <a:rPr lang="en-US" sz="2400" dirty="0" smtClean="0"/>
              <a:t>A date was fixed, entire village gathered and the beneficiary family was given land.</a:t>
            </a:r>
          </a:p>
          <a:p>
            <a:r>
              <a:rPr lang="en-US" sz="2400" dirty="0" smtClean="0"/>
              <a:t>Those who receive the donation are asked to sign a printed application requesting for land, after which they are presented with certificates of having received land.</a:t>
            </a:r>
          </a:p>
          <a:p>
            <a:r>
              <a:rPr lang="en-US" sz="2400" dirty="0" smtClean="0"/>
              <a:t>No fees charged from the beneficiary.</a:t>
            </a:r>
          </a:p>
          <a:p>
            <a:r>
              <a:rPr lang="en-US" sz="2400" dirty="0" smtClean="0"/>
              <a:t>Beneficiary was expected to cultivate the land for </a:t>
            </a:r>
            <a:r>
              <a:rPr lang="en-US" sz="2400" dirty="0" smtClean="0"/>
              <a:t>at least </a:t>
            </a:r>
            <a:r>
              <a:rPr lang="en-US" sz="2400" dirty="0" smtClean="0"/>
              <a:t>10 years. He should start within three years of the receipt of land.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534400" cy="5973763"/>
          </a:xfrm>
        </p:spPr>
        <p:txBody>
          <a:bodyPr/>
          <a:lstStyle/>
          <a:p>
            <a:r>
              <a:rPr lang="en-US" b="1" dirty="0" smtClean="0"/>
              <a:t>Bhoodan: </a:t>
            </a:r>
            <a:r>
              <a:rPr lang="en-US" b="1" dirty="0" smtClean="0"/>
              <a:t>Positive</a:t>
            </a:r>
          </a:p>
          <a:p>
            <a:pPr>
              <a:buNone/>
            </a:pPr>
            <a:r>
              <a:rPr lang="en-US" dirty="0" smtClean="0"/>
              <a:t>1.In </a:t>
            </a:r>
            <a:r>
              <a:rPr lang="en-US" dirty="0" smtClean="0"/>
              <a:t>the initial years the movement achieved a considerable degree of success, especially in North India- UP, Bihar.</a:t>
            </a:r>
          </a:p>
          <a:p>
            <a:pPr>
              <a:buNone/>
            </a:pPr>
            <a:r>
              <a:rPr lang="en-US" dirty="0" smtClean="0"/>
              <a:t>2. By </a:t>
            </a:r>
            <a:r>
              <a:rPr lang="en-US" dirty="0" smtClean="0"/>
              <a:t>1956: receiving over 4 million acres of land as donation.</a:t>
            </a:r>
          </a:p>
          <a:p>
            <a:pPr>
              <a:buNone/>
            </a:pPr>
            <a:r>
              <a:rPr lang="en-US" dirty="0" smtClean="0"/>
              <a:t>3. By </a:t>
            </a:r>
            <a:r>
              <a:rPr lang="en-US" dirty="0" smtClean="0"/>
              <a:t>1957: ~4.5 million acres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4. This </a:t>
            </a:r>
            <a:r>
              <a:rPr lang="en-US" dirty="0" smtClean="0"/>
              <a:t>movement helped to reduce the gap in haves and have-nots in rural areas.</a:t>
            </a:r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553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Bhoodan: Obstacles, Limitations, </a:t>
            </a:r>
            <a:r>
              <a:rPr lang="en-US" b="1" dirty="0" smtClean="0"/>
              <a:t>Problems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Slow </a:t>
            </a:r>
            <a:r>
              <a:rPr lang="en-US" dirty="0" smtClean="0"/>
              <a:t>progress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Bribes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Donating bogus </a:t>
            </a:r>
            <a:r>
              <a:rPr lang="en-US" dirty="0" smtClean="0"/>
              <a:t>land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Disputed </a:t>
            </a:r>
            <a:r>
              <a:rPr lang="en-US" dirty="0" smtClean="0"/>
              <a:t>land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Politicization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Lack of </a:t>
            </a:r>
            <a:r>
              <a:rPr lang="en-US" dirty="0" smtClean="0"/>
              <a:t>Support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en-US" sz="2800" dirty="0" smtClean="0"/>
              <a:t>one of </a:t>
            </a:r>
            <a:r>
              <a:rPr lang="en-US" sz="2800" dirty="0" smtClean="0"/>
              <a:t>India's best-known </a:t>
            </a:r>
            <a:r>
              <a:rPr lang="en-US" sz="2800" dirty="0" smtClean="0"/>
              <a:t>social reformers </a:t>
            </a:r>
            <a:r>
              <a:rPr lang="en-US" sz="2800" dirty="0" smtClean="0"/>
              <a:t>venerated</a:t>
            </a:r>
            <a:r>
              <a:rPr lang="en-US" sz="2800" dirty="0" smtClean="0"/>
              <a:t> disciple of Mohandas K. (Mahatma) Gandhi.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Bhave</a:t>
            </a:r>
            <a:r>
              <a:rPr lang="en-US" sz="2800" dirty="0" smtClean="0"/>
              <a:t> </a:t>
            </a:r>
            <a:r>
              <a:rPr lang="en-US" sz="2800" dirty="0" smtClean="0"/>
              <a:t>was the founder of the Bhoodan </a:t>
            </a:r>
            <a:r>
              <a:rPr lang="en-US" sz="2800" dirty="0" err="1" smtClean="0"/>
              <a:t>Yajna</a:t>
            </a:r>
            <a:r>
              <a:rPr lang="en-US" sz="2800" dirty="0" smtClean="0"/>
              <a:t> (“Land-Gift Movement</a:t>
            </a:r>
            <a:r>
              <a:rPr lang="en-US" sz="2800" dirty="0" smtClean="0"/>
              <a:t>”).</a:t>
            </a:r>
          </a:p>
          <a:p>
            <a:pPr algn="just"/>
            <a:r>
              <a:rPr lang="en-US" sz="2800" dirty="0" err="1" smtClean="0"/>
              <a:t>Bhave’s</a:t>
            </a:r>
            <a:r>
              <a:rPr lang="en-US" sz="2800" dirty="0" smtClean="0"/>
              <a:t> idea of the land-gift movement was conceived in 1951, </a:t>
            </a:r>
            <a:endParaRPr lang="en-US" sz="2800" dirty="0" smtClean="0"/>
          </a:p>
          <a:p>
            <a:pPr algn="just"/>
            <a:r>
              <a:rPr lang="en-US" sz="2800" dirty="0" smtClean="0"/>
              <a:t>walked from village to village, appealing for gifts of land to be distributed among the landless 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Bhave’s</a:t>
            </a:r>
            <a:r>
              <a:rPr lang="en-US" sz="2800" dirty="0" smtClean="0"/>
              <a:t> original project and his philosophy of life are explained in a series of articles collected and published as </a:t>
            </a:r>
            <a:r>
              <a:rPr lang="en-US" sz="2800" i="1" dirty="0" smtClean="0"/>
              <a:t>Bhoodan </a:t>
            </a:r>
            <a:r>
              <a:rPr lang="en-US" sz="2800" i="1" dirty="0" err="1" smtClean="0"/>
              <a:t>Yajna</a:t>
            </a:r>
            <a:r>
              <a:rPr lang="en-US" sz="2800" smtClean="0"/>
              <a:t> (1953, reprinted 1957).</a:t>
            </a:r>
            <a:endParaRPr lang="en-US" sz="2800" dirty="0"/>
          </a:p>
        </p:txBody>
      </p:sp>
      <p:pic>
        <p:nvPicPr>
          <p:cNvPr id="1026" name="Picture 2" descr="C:\Users\user\Downloads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1571625" cy="1771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284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Vinobabave &amp; Boodhan Movement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Vinobabave &amp; Boodhan Movement</dc:title>
  <dc:creator>user</dc:creator>
  <cp:lastModifiedBy>user</cp:lastModifiedBy>
  <cp:revision>5</cp:revision>
  <dcterms:created xsi:type="dcterms:W3CDTF">2006-08-16T00:00:00Z</dcterms:created>
  <dcterms:modified xsi:type="dcterms:W3CDTF">2018-03-02T01:00:41Z</dcterms:modified>
</cp:coreProperties>
</file>